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35" r:id="rId3"/>
    <p:sldId id="437" r:id="rId4"/>
    <p:sldId id="393" r:id="rId5"/>
    <p:sldId id="392" r:id="rId6"/>
    <p:sldId id="436" r:id="rId7"/>
    <p:sldId id="332" r:id="rId8"/>
    <p:sldId id="431" r:id="rId9"/>
    <p:sldId id="438" r:id="rId10"/>
    <p:sldId id="439" r:id="rId11"/>
    <p:sldId id="440" r:id="rId12"/>
    <p:sldId id="441" r:id="rId13"/>
    <p:sldId id="446" r:id="rId14"/>
    <p:sldId id="442" r:id="rId15"/>
    <p:sldId id="426" r:id="rId16"/>
    <p:sldId id="443" r:id="rId17"/>
    <p:sldId id="411" r:id="rId18"/>
    <p:sldId id="445" r:id="rId19"/>
    <p:sldId id="434" r:id="rId20"/>
    <p:sldId id="447" r:id="rId21"/>
    <p:sldId id="444" r:id="rId22"/>
    <p:sldId id="43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325" autoAdjust="0"/>
  </p:normalViewPr>
  <p:slideViewPr>
    <p:cSldViewPr snapToGrid="0">
      <p:cViewPr varScale="1">
        <p:scale>
          <a:sx n="102" d="100"/>
          <a:sy n="102" d="100"/>
        </p:scale>
        <p:origin x="84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F064B-41F2-4661-BDF0-BFD135E9A557}"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3DAC-CD90-4DD2-80B1-E135CFB4F8DD}" type="slidenum">
              <a:rPr lang="en-US" smtClean="0"/>
              <a:t>‹#›</a:t>
            </a:fld>
            <a:endParaRPr lang="en-US"/>
          </a:p>
        </p:txBody>
      </p:sp>
    </p:spTree>
    <p:extLst>
      <p:ext uri="{BB962C8B-B14F-4D97-AF65-F5344CB8AC3E}">
        <p14:creationId xmlns:p14="http://schemas.microsoft.com/office/powerpoint/2010/main" val="91086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80693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14</a:t>
            </a:fld>
            <a:endParaRPr lang="en-US"/>
          </a:p>
        </p:txBody>
      </p:sp>
    </p:spTree>
    <p:extLst>
      <p:ext uri="{BB962C8B-B14F-4D97-AF65-F5344CB8AC3E}">
        <p14:creationId xmlns:p14="http://schemas.microsoft.com/office/powerpoint/2010/main" val="929668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399418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20</a:t>
            </a:fld>
            <a:endParaRPr lang="en-US"/>
          </a:p>
        </p:txBody>
      </p:sp>
    </p:spTree>
    <p:extLst>
      <p:ext uri="{BB962C8B-B14F-4D97-AF65-F5344CB8AC3E}">
        <p14:creationId xmlns:p14="http://schemas.microsoft.com/office/powerpoint/2010/main" val="92753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21</a:t>
            </a:fld>
            <a:endParaRPr lang="en-US"/>
          </a:p>
        </p:txBody>
      </p:sp>
    </p:spTree>
    <p:extLst>
      <p:ext uri="{BB962C8B-B14F-4D97-AF65-F5344CB8AC3E}">
        <p14:creationId xmlns:p14="http://schemas.microsoft.com/office/powerpoint/2010/main" val="406063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4</a:t>
            </a:fld>
            <a:endParaRPr lang="en-US"/>
          </a:p>
        </p:txBody>
      </p:sp>
    </p:spTree>
    <p:extLst>
      <p:ext uri="{BB962C8B-B14F-4D97-AF65-F5344CB8AC3E}">
        <p14:creationId xmlns:p14="http://schemas.microsoft.com/office/powerpoint/2010/main" val="368529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like to follow along with the presentation, all resources are available at this link.</a:t>
            </a:r>
          </a:p>
          <a:p>
            <a:endParaRPr lang="en-US" dirty="0"/>
          </a:p>
          <a:p>
            <a:r>
              <a:rPr lang="en-US" dirty="0"/>
              <a:t>I also wanted to give a shout-out to Alan Turing, born on this day in 1912.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figure comes from my book and it’s a very broad conceptualization of the various slices of the stack. You know we hear engineers or web developers talk about being “full stack” all the time but it’s not so common an expression as it could be. </a:t>
            </a:r>
          </a:p>
          <a:p>
            <a:endParaRPr lang="en-US" dirty="0"/>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029739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you don’t win I will show you how to read it for free. </a:t>
            </a:r>
          </a:p>
        </p:txBody>
      </p:sp>
      <p:sp>
        <p:nvSpPr>
          <p:cNvPr id="4" name="Slide Number Placeholder 3"/>
          <p:cNvSpPr>
            <a:spLocks noGrp="1"/>
          </p:cNvSpPr>
          <p:nvPr>
            <p:ph type="sldNum" sz="quarter" idx="5"/>
          </p:nvPr>
        </p:nvSpPr>
        <p:spPr/>
        <p:txBody>
          <a:bodyPr/>
          <a:lstStyle/>
          <a:p>
            <a:fld id="{F9DB3DAC-CD90-4DD2-80B1-E135CFB4F8DD}" type="slidenum">
              <a:rPr lang="en-US" smtClean="0"/>
              <a:t>9</a:t>
            </a:fld>
            <a:endParaRPr lang="en-US"/>
          </a:p>
        </p:txBody>
      </p:sp>
    </p:spTree>
    <p:extLst>
      <p:ext uri="{BB962C8B-B14F-4D97-AF65-F5344CB8AC3E}">
        <p14:creationId xmlns:p14="http://schemas.microsoft.com/office/powerpoint/2010/main" val="20775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106685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34113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294142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“cold open” example. Do you want to see more? I hope so!</a:t>
            </a:r>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412199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3/4/2022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atacornering.com/how-to-create-group-index-with-power-query-or-r/" TargetMode="External"/><Relationship Id="rId4" Type="http://schemas.openxmlformats.org/officeDocument/2006/relationships/image" Target="../media/image4.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stackoverflow.com/questions/37446950/powerbi-time-lag-calculation-in-dates-using-query-editor" TargetMode="External"/><Relationship Id="rId4" Type="http://schemas.openxmlformats.org/officeDocument/2006/relationships/image" Target="../media/image4.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ocs.microsoft.com/en-us/power-query/data-profiling-tools" TargetMode="External"/><Relationship Id="rId4" Type="http://schemas.openxmlformats.org/officeDocument/2006/relationships/image" Target="../media/image4.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handoo.org/wp/power-query-random-sample/" TargetMode="External"/><Relationship Id="rId4" Type="http://schemas.openxmlformats.org/officeDocument/2006/relationships/image" Target="../media/image4.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stringfestanalytics.com/five-things-r-exce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hyperlink" Target="https://stringfestanalytics.com/boo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stringfestdata/rstudio-mar-2022"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6ACC754E-7114-4371-8264-7436DC760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143285"/>
            <a:ext cx="12190476" cy="6571429"/>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create an index column by group”</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151260"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40762" y="6531190"/>
            <a:ext cx="7135108" cy="2923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u="sng" dirty="0">
                <a:solidFill>
                  <a:schemeClr val="folHlink"/>
                </a:solidFill>
                <a:latin typeface="Inter"/>
                <a:ea typeface="Inter"/>
                <a:cs typeface="Inter"/>
                <a:sym typeface="Inter"/>
                <a:hlinkClick r:id="rId5">
                  <a:extLst>
                    <a:ext uri="{A12FA001-AC4F-418D-AE19-62706E023703}">
                      <ahyp:hlinkClr xmlns:ahyp="http://schemas.microsoft.com/office/drawing/2018/hyperlinkcolor" val="tx"/>
                    </a:ext>
                  </a:extLst>
                </a:hlinkClick>
              </a:rPr>
              <a:t>https://datacornering.com/how-to-create-group-index-with-power-query-or-r/</a:t>
            </a:r>
            <a:r>
              <a:rPr lang="en-US" sz="7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3" name="Google Shape;84;p19">
            <a:extLst>
              <a:ext uri="{FF2B5EF4-FFF2-40B4-BE49-F238E27FC236}">
                <a16:creationId xmlns:a16="http://schemas.microsoft.com/office/drawing/2014/main" id="{45335895-BE2F-4618-A766-47382FD9A992}"/>
              </a:ext>
            </a:extLst>
          </p:cNvPr>
          <p:cNvPicPr preferRelativeResize="0"/>
          <p:nvPr/>
        </p:nvPicPr>
        <p:blipFill>
          <a:blip r:embed="rId8">
            <a:alphaModFix/>
          </a:blip>
          <a:stretch>
            <a:fillRect/>
          </a:stretch>
        </p:blipFill>
        <p:spPr>
          <a:xfrm>
            <a:off x="456033" y="2730074"/>
            <a:ext cx="5551477" cy="2003639"/>
          </a:xfrm>
          <a:prstGeom prst="rect">
            <a:avLst/>
          </a:prstGeom>
          <a:noFill/>
          <a:ln w="9525" cap="flat" cmpd="sng">
            <a:solidFill>
              <a:srgbClr val="BFC0C0"/>
            </a:solidFill>
            <a:prstDash val="solid"/>
            <a:round/>
            <a:headEnd type="none" w="sm" len="sm"/>
            <a:tailEnd type="none" w="sm" len="sm"/>
          </a:ln>
        </p:spPr>
      </p:pic>
      <p:pic>
        <p:nvPicPr>
          <p:cNvPr id="6" name="Picture 5">
            <a:extLst>
              <a:ext uri="{FF2B5EF4-FFF2-40B4-BE49-F238E27FC236}">
                <a16:creationId xmlns:a16="http://schemas.microsoft.com/office/drawing/2014/main" id="{EB779727-A917-4D12-A5BD-9C7224D69274}"/>
              </a:ext>
            </a:extLst>
          </p:cNvPr>
          <p:cNvPicPr>
            <a:picLocks noChangeAspect="1"/>
          </p:cNvPicPr>
          <p:nvPr/>
        </p:nvPicPr>
        <p:blipFill>
          <a:blip r:embed="rId9"/>
          <a:stretch>
            <a:fillRect/>
          </a:stretch>
        </p:blipFill>
        <p:spPr>
          <a:xfrm>
            <a:off x="6500573" y="2674353"/>
            <a:ext cx="5235394" cy="3779848"/>
          </a:xfrm>
          <a:prstGeom prst="rect">
            <a:avLst/>
          </a:prstGeom>
        </p:spPr>
      </p:pic>
    </p:spTree>
    <p:extLst>
      <p:ext uri="{BB962C8B-B14F-4D97-AF65-F5344CB8AC3E}">
        <p14:creationId xmlns:p14="http://schemas.microsoft.com/office/powerpoint/2010/main" val="145525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707886"/>
          </a:xfrm>
          <a:prstGeom prst="rect">
            <a:avLst/>
          </a:prstGeom>
          <a:noFill/>
        </p:spPr>
        <p:txBody>
          <a:bodyPr wrap="square" rtlCol="0">
            <a:spAutoFit/>
          </a:bodyPr>
          <a:lstStyle/>
          <a:p>
            <a:r>
              <a:rPr lang="en-US" sz="4000" dirty="0">
                <a:latin typeface="Pragmatica" pitchFamily="2" charset="0"/>
              </a:rPr>
              <a:t>“I want to create a lagged variable”</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60427" y="6421477"/>
            <a:ext cx="7135108"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dirty="0">
                <a:solidFill>
                  <a:schemeClr val="hlink"/>
                </a:solidFill>
                <a:latin typeface="Inter"/>
                <a:ea typeface="Inter"/>
                <a:cs typeface="Inter"/>
                <a:sym typeface="Inter"/>
                <a:hlinkClick r:id="rId5"/>
              </a:rPr>
              <a:t>https://stackoverflow.com/questions/37446950/powerbi-time-lag-calculation-in-dates-using-query-editor</a:t>
            </a:r>
            <a:r>
              <a:rPr lang="en-US" sz="9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4" name="Google Shape;98;p20">
            <a:extLst>
              <a:ext uri="{FF2B5EF4-FFF2-40B4-BE49-F238E27FC236}">
                <a16:creationId xmlns:a16="http://schemas.microsoft.com/office/drawing/2014/main" id="{1BD90C7F-C748-4A87-A880-0FB18C6F666A}"/>
              </a:ext>
            </a:extLst>
          </p:cNvPr>
          <p:cNvPicPr preferRelativeResize="0"/>
          <p:nvPr/>
        </p:nvPicPr>
        <p:blipFill>
          <a:blip r:embed="rId8">
            <a:alphaModFix/>
          </a:blip>
          <a:stretch>
            <a:fillRect/>
          </a:stretch>
        </p:blipFill>
        <p:spPr>
          <a:xfrm>
            <a:off x="274869" y="2576526"/>
            <a:ext cx="5270526" cy="1788997"/>
          </a:xfrm>
          <a:prstGeom prst="rect">
            <a:avLst/>
          </a:prstGeom>
          <a:noFill/>
          <a:ln w="9525" cap="flat" cmpd="sng">
            <a:solidFill>
              <a:srgbClr val="BFC0C0"/>
            </a:solidFill>
            <a:prstDash val="solid"/>
            <a:round/>
            <a:headEnd type="none" w="sm" len="sm"/>
            <a:tailEnd type="none" w="sm" len="sm"/>
          </a:ln>
        </p:spPr>
      </p:pic>
      <p:pic>
        <p:nvPicPr>
          <p:cNvPr id="3" name="Picture 2">
            <a:extLst>
              <a:ext uri="{FF2B5EF4-FFF2-40B4-BE49-F238E27FC236}">
                <a16:creationId xmlns:a16="http://schemas.microsoft.com/office/drawing/2014/main" id="{FCC5A9D0-84EC-43A1-AFD1-36E1541B244B}"/>
              </a:ext>
            </a:extLst>
          </p:cNvPr>
          <p:cNvPicPr>
            <a:picLocks noChangeAspect="1"/>
          </p:cNvPicPr>
          <p:nvPr/>
        </p:nvPicPr>
        <p:blipFill>
          <a:blip r:embed="rId9"/>
          <a:stretch>
            <a:fillRect/>
          </a:stretch>
        </p:blipFill>
        <p:spPr>
          <a:xfrm>
            <a:off x="5872289" y="2538729"/>
            <a:ext cx="6186181" cy="2996832"/>
          </a:xfrm>
          <a:prstGeom prst="rect">
            <a:avLst/>
          </a:prstGeom>
        </p:spPr>
      </p:pic>
    </p:spTree>
    <p:extLst>
      <p:ext uri="{BB962C8B-B14F-4D97-AF65-F5344CB8AC3E}">
        <p14:creationId xmlns:p14="http://schemas.microsoft.com/office/powerpoint/2010/main" val="95406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know what percent of values in each column are missing”</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71936" y="6406088"/>
            <a:ext cx="713510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u="sng" dirty="0">
                <a:solidFill>
                  <a:schemeClr val="hlink"/>
                </a:solidFill>
                <a:latin typeface="Inter"/>
                <a:ea typeface="Inter"/>
                <a:cs typeface="Inter"/>
                <a:sym typeface="Inter"/>
                <a:hlinkClick r:id="rId5"/>
              </a:rPr>
              <a:t>https://docs.microsoft.com/en-us/power-query/data-profiling-tools</a:t>
            </a:r>
            <a:r>
              <a:rPr lang="en-US" sz="10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9" name="Google Shape;109;p21">
            <a:extLst>
              <a:ext uri="{FF2B5EF4-FFF2-40B4-BE49-F238E27FC236}">
                <a16:creationId xmlns:a16="http://schemas.microsoft.com/office/drawing/2014/main" id="{3A39F907-49EB-484E-A92C-103A46CA987C}"/>
              </a:ext>
            </a:extLst>
          </p:cNvPr>
          <p:cNvPicPr preferRelativeResize="0"/>
          <p:nvPr/>
        </p:nvPicPr>
        <p:blipFill rotWithShape="1">
          <a:blip r:embed="rId8">
            <a:alphaModFix/>
          </a:blip>
          <a:srcRect r="52118" b="63815"/>
          <a:stretch/>
        </p:blipFill>
        <p:spPr>
          <a:xfrm>
            <a:off x="539837" y="2681793"/>
            <a:ext cx="5280860" cy="2287893"/>
          </a:xfrm>
          <a:prstGeom prst="rect">
            <a:avLst/>
          </a:prstGeom>
          <a:noFill/>
          <a:ln w="9525" cap="flat" cmpd="sng">
            <a:solidFill>
              <a:srgbClr val="BFC0C0"/>
            </a:solidFill>
            <a:prstDash val="solid"/>
            <a:round/>
            <a:headEnd type="none" w="sm" len="sm"/>
            <a:tailEnd type="none" w="sm" len="sm"/>
          </a:ln>
        </p:spPr>
      </p:pic>
      <p:pic>
        <p:nvPicPr>
          <p:cNvPr id="4" name="Picture 3">
            <a:extLst>
              <a:ext uri="{FF2B5EF4-FFF2-40B4-BE49-F238E27FC236}">
                <a16:creationId xmlns:a16="http://schemas.microsoft.com/office/drawing/2014/main" id="{4244FCD8-487E-4248-A712-7E4402EE4EF0}"/>
              </a:ext>
            </a:extLst>
          </p:cNvPr>
          <p:cNvPicPr>
            <a:picLocks noChangeAspect="1"/>
          </p:cNvPicPr>
          <p:nvPr/>
        </p:nvPicPr>
        <p:blipFill>
          <a:blip r:embed="rId9"/>
          <a:stretch>
            <a:fillRect/>
          </a:stretch>
        </p:blipFill>
        <p:spPr>
          <a:xfrm>
            <a:off x="6249115" y="2629295"/>
            <a:ext cx="5403048" cy="2392887"/>
          </a:xfrm>
          <a:prstGeom prst="rect">
            <a:avLst/>
          </a:prstGeom>
        </p:spPr>
      </p:pic>
    </p:spTree>
    <p:extLst>
      <p:ext uri="{BB962C8B-B14F-4D97-AF65-F5344CB8AC3E}">
        <p14:creationId xmlns:p14="http://schemas.microsoft.com/office/powerpoint/2010/main" val="398340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pick a row at random from my very large dataset”</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200421" y="1532762"/>
            <a:ext cx="635924" cy="591526"/>
          </a:xfrm>
          <a:prstGeom prst="rect">
            <a:avLst/>
          </a:prstGeom>
          <a:noFill/>
          <a:ln>
            <a:noFill/>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71936" y="6406088"/>
            <a:ext cx="713510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u="sng" dirty="0">
                <a:solidFill>
                  <a:schemeClr val="hlink"/>
                </a:solidFill>
                <a:latin typeface="Inter"/>
                <a:ea typeface="Inter"/>
                <a:cs typeface="Inter"/>
                <a:sym typeface="Inter"/>
                <a:hlinkClick r:id="rId5"/>
              </a:rPr>
              <a:t>https://chandoo.org/wp/power-query-random-sample/</a:t>
            </a:r>
            <a:r>
              <a:rPr lang="en-US" sz="1000" dirty="0">
                <a:solidFill>
                  <a:schemeClr val="dk1"/>
                </a:solidFill>
                <a:latin typeface="Inter"/>
                <a:ea typeface="Inter"/>
                <a:cs typeface="Inter"/>
                <a:sym typeface="Inter"/>
              </a:rPr>
              <a:t>    </a:t>
            </a: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947" y="1529928"/>
            <a:ext cx="767053" cy="594360"/>
          </a:xfrm>
          <a:prstGeom prst="rect">
            <a:avLst/>
          </a:prstGeom>
        </p:spPr>
      </p:pic>
      <p:pic>
        <p:nvPicPr>
          <p:cNvPr id="13" name="Google Shape;120;p22">
            <a:extLst>
              <a:ext uri="{FF2B5EF4-FFF2-40B4-BE49-F238E27FC236}">
                <a16:creationId xmlns:a16="http://schemas.microsoft.com/office/drawing/2014/main" id="{415A97B0-5BED-438E-8437-EE21427B67B0}"/>
              </a:ext>
            </a:extLst>
          </p:cNvPr>
          <p:cNvPicPr preferRelativeResize="0"/>
          <p:nvPr/>
        </p:nvPicPr>
        <p:blipFill>
          <a:blip r:embed="rId8">
            <a:alphaModFix/>
          </a:blip>
          <a:stretch>
            <a:fillRect/>
          </a:stretch>
        </p:blipFill>
        <p:spPr>
          <a:xfrm>
            <a:off x="528894" y="2432946"/>
            <a:ext cx="5036164" cy="3558143"/>
          </a:xfrm>
          <a:prstGeom prst="rect">
            <a:avLst/>
          </a:prstGeom>
          <a:noFill/>
          <a:ln w="9525" cap="flat" cmpd="sng">
            <a:solidFill>
              <a:srgbClr val="BFC0C0"/>
            </a:solidFill>
            <a:prstDash val="solid"/>
            <a:round/>
            <a:headEnd type="none" w="sm" len="sm"/>
            <a:tailEnd type="none" w="sm" len="sm"/>
          </a:ln>
        </p:spPr>
      </p:pic>
      <p:pic>
        <p:nvPicPr>
          <p:cNvPr id="3" name="Picture 2">
            <a:extLst>
              <a:ext uri="{FF2B5EF4-FFF2-40B4-BE49-F238E27FC236}">
                <a16:creationId xmlns:a16="http://schemas.microsoft.com/office/drawing/2014/main" id="{710694F4-B5E5-457E-B661-83B456980F49}"/>
              </a:ext>
            </a:extLst>
          </p:cNvPr>
          <p:cNvPicPr>
            <a:picLocks noChangeAspect="1"/>
          </p:cNvPicPr>
          <p:nvPr/>
        </p:nvPicPr>
        <p:blipFill>
          <a:blip r:embed="rId9"/>
          <a:stretch>
            <a:fillRect/>
          </a:stretch>
        </p:blipFill>
        <p:spPr>
          <a:xfrm>
            <a:off x="6351506" y="2888040"/>
            <a:ext cx="5311600" cy="1455546"/>
          </a:xfrm>
          <a:prstGeom prst="rect">
            <a:avLst/>
          </a:prstGeom>
        </p:spPr>
      </p:pic>
    </p:spTree>
    <p:extLst>
      <p:ext uri="{BB962C8B-B14F-4D97-AF65-F5344CB8AC3E}">
        <p14:creationId xmlns:p14="http://schemas.microsoft.com/office/powerpoint/2010/main" val="1008986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979521" cy="707886"/>
          </a:xfrm>
          <a:prstGeom prst="rect">
            <a:avLst/>
          </a:prstGeom>
          <a:noFill/>
        </p:spPr>
        <p:txBody>
          <a:bodyPr wrap="square" rtlCol="0">
            <a:spAutoFit/>
          </a:bodyPr>
          <a:lstStyle/>
          <a:p>
            <a:r>
              <a:rPr lang="en-US" sz="4000" dirty="0">
                <a:latin typeface="Aliens &amp; cows" panose="00000500000000000000" pitchFamily="2" charset="0"/>
              </a:rPr>
              <a:t>Learning R is a knowledge investment that pays off</a:t>
            </a:r>
          </a:p>
        </p:txBody>
      </p:sp>
      <p:pic>
        <p:nvPicPr>
          <p:cNvPr id="6" name="Google Shape;128;p23">
            <a:extLst>
              <a:ext uri="{FF2B5EF4-FFF2-40B4-BE49-F238E27FC236}">
                <a16:creationId xmlns:a16="http://schemas.microsoft.com/office/drawing/2014/main" id="{59F09896-D903-4294-88F9-26676A02D74A}"/>
              </a:ext>
            </a:extLst>
          </p:cNvPr>
          <p:cNvPicPr preferRelativeResize="0"/>
          <p:nvPr/>
        </p:nvPicPr>
        <p:blipFill rotWithShape="1">
          <a:blip r:embed="rId4">
            <a:alphaModFix/>
          </a:blip>
          <a:srcRect l="1361" t="1448"/>
          <a:stretch/>
        </p:blipFill>
        <p:spPr>
          <a:xfrm>
            <a:off x="771831" y="1140542"/>
            <a:ext cx="9837175" cy="5034116"/>
          </a:xfrm>
          <a:prstGeom prst="rect">
            <a:avLst/>
          </a:prstGeom>
          <a:noFill/>
          <a:ln>
            <a:noFill/>
          </a:ln>
        </p:spPr>
      </p:pic>
      <p:sp>
        <p:nvSpPr>
          <p:cNvPr id="8" name="TextBox 7">
            <a:extLst>
              <a:ext uri="{FF2B5EF4-FFF2-40B4-BE49-F238E27FC236}">
                <a16:creationId xmlns:a16="http://schemas.microsoft.com/office/drawing/2014/main" id="{AB68EE27-CFA3-4353-B0BA-7096B8328070}"/>
              </a:ext>
            </a:extLst>
          </p:cNvPr>
          <p:cNvSpPr txBox="1"/>
          <p:nvPr/>
        </p:nvSpPr>
        <p:spPr>
          <a:xfrm>
            <a:off x="250722" y="6440562"/>
            <a:ext cx="6105832" cy="246221"/>
          </a:xfrm>
          <a:prstGeom prst="rect">
            <a:avLst/>
          </a:prstGeom>
          <a:noFill/>
        </p:spPr>
        <p:txBody>
          <a:bodyPr wrap="square">
            <a:spAutoFit/>
          </a:bodyPr>
          <a:lstStyle/>
          <a:p>
            <a:r>
              <a:rPr lang="en" sz="1000" u="sng" dirty="0">
                <a:solidFill>
                  <a:srgbClr val="2200CC"/>
                </a:solidFill>
                <a:latin typeface="Inter"/>
                <a:ea typeface="Inter"/>
                <a:cs typeface="Inter"/>
                <a:sym typeface="Inter"/>
                <a:hlinkClick r:id="rId5">
                  <a:extLst>
                    <a:ext uri="{A12FA001-AC4F-418D-AE19-62706E023703}">
                      <ahyp:hlinkClr xmlns:ahyp="http://schemas.microsoft.com/office/drawing/2018/hyperlinkcolor" val="tx"/>
                    </a:ext>
                  </a:extLst>
                </a:hlinkClick>
              </a:rPr>
              <a:t>https://marcgg.com/blog/2015/09/30/automate-repetitive-tasks/</a:t>
            </a:r>
            <a:endParaRPr lang="en-US" sz="2400" dirty="0"/>
          </a:p>
        </p:txBody>
      </p:sp>
    </p:spTree>
    <p:extLst>
      <p:ext uri="{BB962C8B-B14F-4D97-AF65-F5344CB8AC3E}">
        <p14:creationId xmlns:p14="http://schemas.microsoft.com/office/powerpoint/2010/main" val="53313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200329"/>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r>
              <a:rPr lang="en-US" sz="2800" b="1" dirty="0">
                <a:solidFill>
                  <a:srgbClr val="707070"/>
                </a:solidFill>
                <a:latin typeface="Pragmatica" panose="020B0403040502020204" pitchFamily="34" charset="0"/>
              </a:rPr>
              <a:t>Are you ready for a giveaway?</a:t>
            </a:r>
          </a:p>
        </p:txBody>
      </p:sp>
    </p:spTree>
    <p:extLst>
      <p:ext uri="{BB962C8B-B14F-4D97-AF65-F5344CB8AC3E}">
        <p14:creationId xmlns:p14="http://schemas.microsoft.com/office/powerpoint/2010/main" val="4081097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Are you ready for some </a:t>
            </a:r>
            <a:r>
              <a:rPr lang="en-US" sz="6600" b="1" dirty="0" err="1">
                <a:solidFill>
                  <a:schemeClr val="bg1"/>
                </a:solidFill>
                <a:latin typeface="Pragmatica" pitchFamily="2" charset="0"/>
              </a:rPr>
              <a:t>databaseball</a:t>
            </a:r>
            <a:r>
              <a:rPr lang="en-US" sz="6600" b="1" dirty="0">
                <a:solidFill>
                  <a:schemeClr val="bg1"/>
                </a:solidFill>
                <a:latin typeface="Pragmatica" pitchFamily="2" charset="0"/>
              </a:rPr>
              <a:t>?</a:t>
            </a:r>
          </a:p>
        </p:txBody>
      </p:sp>
    </p:spTree>
    <p:extLst>
      <p:ext uri="{BB962C8B-B14F-4D97-AF65-F5344CB8AC3E}">
        <p14:creationId xmlns:p14="http://schemas.microsoft.com/office/powerpoint/2010/main" val="347755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677656"/>
          </a:xfrm>
          <a:prstGeom prst="rect">
            <a:avLst/>
          </a:prstGeom>
          <a:noFill/>
        </p:spPr>
        <p:txBody>
          <a:bodyPr wrap="square" rtlCol="0">
            <a:spAutoFit/>
          </a:bodyPr>
          <a:lstStyle/>
          <a:p>
            <a:endParaRPr lang="en-US" sz="2800" b="1" dirty="0">
              <a:solidFill>
                <a:srgbClr val="CF3338"/>
              </a:solidFill>
              <a:latin typeface="Pragmatica" pitchFamily="2" charset="0"/>
            </a:endParaRPr>
          </a:p>
          <a:p>
            <a:pPr marL="514350" indent="-514350">
              <a:buFont typeface="Arial" panose="020B0604020202020204" pitchFamily="34" charset="0"/>
              <a:buChar char="•"/>
            </a:pPr>
            <a:r>
              <a:rPr lang="en-US" sz="2800" b="1" dirty="0">
                <a:solidFill>
                  <a:srgbClr val="CF3338"/>
                </a:solidFill>
                <a:latin typeface="Pragmatica" pitchFamily="2" charset="0"/>
              </a:rPr>
              <a:t>Is there a relationship between MLB team payroll and game attendance? Wins? </a:t>
            </a:r>
          </a:p>
          <a:p>
            <a:pPr marL="514350" indent="-514350">
              <a:buFont typeface="Arial" panose="020B0604020202020204" pitchFamily="34" charset="0"/>
              <a:buChar char="•"/>
            </a:pPr>
            <a:endParaRPr lang="en-US" sz="2800" b="1" dirty="0">
              <a:solidFill>
                <a:srgbClr val="CF3338"/>
              </a:solidFill>
              <a:latin typeface="Pragmatica" pitchFamily="2" charset="0"/>
            </a:endParaRPr>
          </a:p>
          <a:p>
            <a:pPr marL="514350" indent="-514350">
              <a:buFont typeface="Arial" panose="020B0604020202020204" pitchFamily="34" charset="0"/>
              <a:buChar char="•"/>
            </a:pPr>
            <a:r>
              <a:rPr lang="en-US" sz="2800" b="1" dirty="0">
                <a:solidFill>
                  <a:srgbClr val="CF3338"/>
                </a:solidFill>
                <a:latin typeface="Pragmatica" pitchFamily="2" charset="0"/>
              </a:rPr>
              <a:t>R script: </a:t>
            </a:r>
            <a:r>
              <a:rPr lang="en-US" sz="2800" b="1" dirty="0" err="1">
                <a:solidFill>
                  <a:srgbClr val="CF3338"/>
                </a:solidFill>
                <a:latin typeface="Consolas" panose="020B0609020204030204" pitchFamily="49" charset="0"/>
              </a:rPr>
              <a:t>databaseball.rmd</a:t>
            </a:r>
            <a:endParaRPr lang="en-US" sz="2800" b="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308889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We’re on first…</a:t>
            </a:r>
          </a:p>
        </p:txBody>
      </p:sp>
      <p:pic>
        <p:nvPicPr>
          <p:cNvPr id="4" name="Picture 3" descr="A baseball game is being played&#10;&#10;Description automatically generated with low confidence">
            <a:extLst>
              <a:ext uri="{FF2B5EF4-FFF2-40B4-BE49-F238E27FC236}">
                <a16:creationId xmlns:a16="http://schemas.microsoft.com/office/drawing/2014/main" id="{46F16D1C-689F-449D-8FFC-2CA0BF60C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9917" y="1278753"/>
            <a:ext cx="7681080" cy="5465859"/>
          </a:xfrm>
          <a:prstGeom prst="rect">
            <a:avLst/>
          </a:prstGeom>
        </p:spPr>
      </p:pic>
    </p:spTree>
    <p:extLst>
      <p:ext uri="{BB962C8B-B14F-4D97-AF65-F5344CB8AC3E}">
        <p14:creationId xmlns:p14="http://schemas.microsoft.com/office/powerpoint/2010/main" val="27122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508105"/>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a:p>
            <a:r>
              <a:rPr lang="en-US" sz="2800" b="1" dirty="0">
                <a:solidFill>
                  <a:srgbClr val="707070"/>
                </a:solidFill>
                <a:latin typeface="Pragmatica" panose="020B0403040502020204" pitchFamily="34" charset="0"/>
              </a:rPr>
              <a:t>How about another giveaway?</a:t>
            </a:r>
          </a:p>
          <a:p>
            <a:endParaRPr lang="en-US" sz="2000" b="1"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7921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Chat me up…</a:t>
            </a:r>
          </a:p>
        </p:txBody>
      </p:sp>
      <p:sp>
        <p:nvSpPr>
          <p:cNvPr id="3" name="TextBox 2"/>
          <p:cNvSpPr txBox="1"/>
          <p:nvPr/>
        </p:nvSpPr>
        <p:spPr>
          <a:xfrm>
            <a:off x="462987" y="1365813"/>
            <a:ext cx="959541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excites you about these topics? What scares you?</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What has blocked you?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64895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5646DF-1103-4F94-AEC1-4FD3EF33E303}"/>
              </a:ext>
            </a:extLst>
          </p:cNvPr>
          <p:cNvSpPr/>
          <p:nvPr/>
        </p:nvSpPr>
        <p:spPr>
          <a:xfrm>
            <a:off x="6875175" y="806881"/>
            <a:ext cx="4377288" cy="5637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Get the white paper</a:t>
            </a:r>
          </a:p>
        </p:txBody>
      </p:sp>
      <p:sp>
        <p:nvSpPr>
          <p:cNvPr id="3" name="TextBox 2"/>
          <p:cNvSpPr txBox="1"/>
          <p:nvPr/>
        </p:nvSpPr>
        <p:spPr>
          <a:xfrm>
            <a:off x="462988" y="1365813"/>
            <a:ext cx="604150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https://stringfestanalytics.com/five-things-r-excel/</a:t>
            </a:r>
            <a:r>
              <a:rPr lang="en-US" sz="2800" dirty="0">
                <a:solidFill>
                  <a:srgbClr val="707070"/>
                </a:solidFill>
                <a:latin typeface="Pragmatica" panose="020B0403040502020204" pitchFamily="34" charset="0"/>
              </a:rPr>
              <a:t>  </a:t>
            </a:r>
          </a:p>
          <a:p>
            <a:endParaRPr lang="en-US" sz="2800" dirty="0">
              <a:solidFill>
                <a:srgbClr val="707070"/>
              </a:solidFill>
              <a:latin typeface="Pragmatica" panose="020B0403040502020204" pitchFamily="34" charset="0"/>
            </a:endParaRPr>
          </a:p>
        </p:txBody>
      </p:sp>
      <p:pic>
        <p:nvPicPr>
          <p:cNvPr id="2" name="Picture 2" descr="Five Things Excel Users Should Know About R">
            <a:extLst>
              <a:ext uri="{FF2B5EF4-FFF2-40B4-BE49-F238E27FC236}">
                <a16:creationId xmlns:a16="http://schemas.microsoft.com/office/drawing/2014/main" id="{69C26F93-B92C-4269-A9F7-48EA36F06B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94" t="9622" r="5748" b="8316"/>
          <a:stretch/>
        </p:blipFill>
        <p:spPr bwMode="auto">
          <a:xfrm>
            <a:off x="6914508" y="734169"/>
            <a:ext cx="4298622" cy="563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0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1" y="113388"/>
            <a:ext cx="5748760" cy="1938992"/>
          </a:xfrm>
          <a:prstGeom prst="rect">
            <a:avLst/>
          </a:prstGeom>
          <a:noFill/>
        </p:spPr>
        <p:txBody>
          <a:bodyPr wrap="square" rtlCol="0">
            <a:spAutoFit/>
          </a:bodyPr>
          <a:lstStyle/>
          <a:p>
            <a:r>
              <a:rPr lang="en-US" sz="6000" i="1" dirty="0">
                <a:latin typeface="Aliens &amp; cows" panose="00000500000000000000" pitchFamily="2" charset="0"/>
              </a:rPr>
              <a:t>Advancing into Analytics</a:t>
            </a:r>
          </a:p>
        </p:txBody>
      </p:sp>
      <p:sp>
        <p:nvSpPr>
          <p:cNvPr id="3" name="TextBox 2"/>
          <p:cNvSpPr txBox="1"/>
          <p:nvPr/>
        </p:nvSpPr>
        <p:spPr>
          <a:xfrm>
            <a:off x="521980" y="2574403"/>
            <a:ext cx="557401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Buy a copy or read for free: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endParaRPr lang="en-US" sz="2800" dirty="0">
              <a:solidFill>
                <a:srgbClr val="707070"/>
              </a:solidFill>
              <a:latin typeface="Pragmatica" panose="020B0403040502020204" pitchFamily="34" charset="0"/>
            </a:endParaRPr>
          </a:p>
        </p:txBody>
      </p:sp>
      <p:pic>
        <p:nvPicPr>
          <p:cNvPr id="3074" name="Picture 2" descr="Advancing into Analytics Cover Image">
            <a:extLst>
              <a:ext uri="{FF2B5EF4-FFF2-40B4-BE49-F238E27FC236}">
                <a16:creationId xmlns:a16="http://schemas.microsoft.com/office/drawing/2014/main" id="{73536693-833B-44EA-BAEF-ADDAEEBB2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549" y="99510"/>
            <a:ext cx="5251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1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323439"/>
          </a:xfrm>
          <a:prstGeom prst="rect">
            <a:avLst/>
          </a:prstGeom>
          <a:noFill/>
        </p:spPr>
        <p:txBody>
          <a:bodyPr wrap="square" rtlCol="0">
            <a:spAutoFit/>
          </a:bodyPr>
          <a:lstStyle/>
          <a:p>
            <a:r>
              <a:rPr lang="en-US" sz="4000" dirty="0">
                <a:latin typeface="Pragmatica" pitchFamily="2" charset="0"/>
              </a:rPr>
              <a:t>“I want to make a scatterplot for every pair of variables in my dataset”</a:t>
            </a:r>
          </a:p>
        </p:txBody>
      </p:sp>
      <p:pic>
        <p:nvPicPr>
          <p:cNvPr id="8" name="Google Shape;73;p18">
            <a:extLst>
              <a:ext uri="{FF2B5EF4-FFF2-40B4-BE49-F238E27FC236}">
                <a16:creationId xmlns:a16="http://schemas.microsoft.com/office/drawing/2014/main" id="{F2ED28A7-1B5A-42D4-8A2F-21FFEB6F04A7}"/>
              </a:ext>
            </a:extLst>
          </p:cNvPr>
          <p:cNvPicPr preferRelativeResize="0"/>
          <p:nvPr/>
        </p:nvPicPr>
        <p:blipFill>
          <a:blip r:embed="rId4">
            <a:alphaModFix/>
          </a:blip>
          <a:stretch>
            <a:fillRect/>
          </a:stretch>
        </p:blipFill>
        <p:spPr>
          <a:xfrm>
            <a:off x="2151260" y="1532762"/>
            <a:ext cx="635924" cy="591526"/>
          </a:xfrm>
          <a:prstGeom prst="rect">
            <a:avLst/>
          </a:prstGeom>
          <a:noFill/>
          <a:ln>
            <a:noFill/>
          </a:ln>
        </p:spPr>
      </p:pic>
      <p:pic>
        <p:nvPicPr>
          <p:cNvPr id="9" name="Google Shape;76;p18">
            <a:extLst>
              <a:ext uri="{FF2B5EF4-FFF2-40B4-BE49-F238E27FC236}">
                <a16:creationId xmlns:a16="http://schemas.microsoft.com/office/drawing/2014/main" id="{73D710BE-8F23-4FFF-B539-A7E2ADC68B02}"/>
              </a:ext>
            </a:extLst>
          </p:cNvPr>
          <p:cNvPicPr preferRelativeResize="0"/>
          <p:nvPr/>
        </p:nvPicPr>
        <p:blipFill>
          <a:blip r:embed="rId5">
            <a:alphaModFix/>
          </a:blip>
          <a:stretch>
            <a:fillRect/>
          </a:stretch>
        </p:blipFill>
        <p:spPr>
          <a:xfrm>
            <a:off x="972360" y="2250616"/>
            <a:ext cx="3629648" cy="3941523"/>
          </a:xfrm>
          <a:prstGeom prst="rect">
            <a:avLst/>
          </a:prstGeom>
          <a:noFill/>
          <a:ln w="9525" cap="flat" cmpd="sng">
            <a:solidFill>
              <a:srgbClr val="BFC0C0"/>
            </a:solidFill>
            <a:prstDash val="solid"/>
            <a:round/>
            <a:headEnd type="none" w="sm" len="sm"/>
            <a:tailEnd type="none" w="sm" len="sm"/>
          </a:ln>
        </p:spPr>
      </p:pic>
      <p:sp>
        <p:nvSpPr>
          <p:cNvPr id="12" name="Google Shape;78;p18">
            <a:extLst>
              <a:ext uri="{FF2B5EF4-FFF2-40B4-BE49-F238E27FC236}">
                <a16:creationId xmlns:a16="http://schemas.microsoft.com/office/drawing/2014/main" id="{91295FF5-CE85-4869-B648-AEB220B2D8B1}"/>
              </a:ext>
            </a:extLst>
          </p:cNvPr>
          <p:cNvSpPr txBox="1"/>
          <p:nvPr/>
        </p:nvSpPr>
        <p:spPr>
          <a:xfrm>
            <a:off x="140762" y="6531190"/>
            <a:ext cx="7135108"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dirty="0">
                <a:solidFill>
                  <a:schemeClr val="hlink"/>
                </a:solidFill>
                <a:latin typeface="Inter"/>
                <a:ea typeface="Inter"/>
                <a:cs typeface="Inter"/>
                <a:sym typeface="Inter"/>
                <a:hlinkClick r:id="rId6"/>
              </a:rPr>
              <a:t>https://www.mrexcel.com/board/threads/excel-2010-plot-lines-between-multiple-ordered-pairs.726760/</a:t>
            </a:r>
            <a:endParaRPr sz="900" dirty="0">
              <a:solidFill>
                <a:schemeClr val="dk1"/>
              </a:solidFill>
              <a:latin typeface="Inter"/>
              <a:ea typeface="Inter"/>
              <a:cs typeface="Inter"/>
              <a:sym typeface="Inter"/>
            </a:endParaRPr>
          </a:p>
        </p:txBody>
      </p:sp>
      <p:pic>
        <p:nvPicPr>
          <p:cNvPr id="5" name="Graphic 4">
            <a:extLst>
              <a:ext uri="{FF2B5EF4-FFF2-40B4-BE49-F238E27FC236}">
                <a16:creationId xmlns:a16="http://schemas.microsoft.com/office/drawing/2014/main" id="{03758CA4-A835-4D8F-9F66-BC8EA093EF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0947" y="1529928"/>
            <a:ext cx="767053" cy="594360"/>
          </a:xfrm>
          <a:prstGeom prst="rect">
            <a:avLst/>
          </a:prstGeom>
        </p:spPr>
      </p:pic>
      <p:pic>
        <p:nvPicPr>
          <p:cNvPr id="14" name="Picture 13">
            <a:extLst>
              <a:ext uri="{FF2B5EF4-FFF2-40B4-BE49-F238E27FC236}">
                <a16:creationId xmlns:a16="http://schemas.microsoft.com/office/drawing/2014/main" id="{7848C5D1-FCE8-4774-A373-57FBD720B2A5}"/>
              </a:ext>
            </a:extLst>
          </p:cNvPr>
          <p:cNvPicPr>
            <a:picLocks noChangeAspect="1"/>
          </p:cNvPicPr>
          <p:nvPr/>
        </p:nvPicPr>
        <p:blipFill rotWithShape="1">
          <a:blip r:embed="rId9"/>
          <a:srcRect r="50129" b="30253"/>
          <a:stretch/>
        </p:blipFill>
        <p:spPr>
          <a:xfrm>
            <a:off x="6513766" y="2330735"/>
            <a:ext cx="4173807" cy="3827859"/>
          </a:xfrm>
          <a:prstGeom prst="rect">
            <a:avLst/>
          </a:prstGeom>
        </p:spPr>
      </p:pic>
    </p:spTree>
    <p:extLst>
      <p:ext uri="{BB962C8B-B14F-4D97-AF65-F5344CB8AC3E}">
        <p14:creationId xmlns:p14="http://schemas.microsoft.com/office/powerpoint/2010/main" val="3558068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Learning objectives</a:t>
            </a:r>
          </a:p>
        </p:txBody>
      </p:sp>
      <p:sp>
        <p:nvSpPr>
          <p:cNvPr id="3" name="TextBox 2"/>
          <p:cNvSpPr txBox="1"/>
          <p:nvPr/>
        </p:nvSpPr>
        <p:spPr>
          <a:xfrm>
            <a:off x="462987" y="1365813"/>
            <a:ext cx="959541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Situate Excel and R in the analytics stack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Introduce the R ecosystem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Have fun with data!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Possibly win a book? 📕</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a:p>
            <a:endParaRPr lang="en-US" sz="2800" dirty="0">
              <a:solidFill>
                <a:srgbClr val="707070"/>
              </a:solidFill>
              <a:latin typeface="Pragmatica" panose="020B0403040502020204" pitchFamily="34" charset="0"/>
            </a:endParaRPr>
          </a:p>
        </p:txBody>
      </p:sp>
      <p:pic>
        <p:nvPicPr>
          <p:cNvPr id="1026" name="Picture 2" descr="Advancing into Analytics Cover Image">
            <a:extLst>
              <a:ext uri="{FF2B5EF4-FFF2-40B4-BE49-F238E27FC236}">
                <a16:creationId xmlns:a16="http://schemas.microsoft.com/office/drawing/2014/main" id="{D334CDA1-118B-4B10-A4E5-7A4BE31A5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365" y="2261419"/>
            <a:ext cx="3305213" cy="431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16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4003C-57AA-4C8F-8065-57D55373B3B1}"/>
              </a:ext>
            </a:extLst>
          </p:cNvPr>
          <p:cNvPicPr>
            <a:picLocks noChangeAspect="1"/>
          </p:cNvPicPr>
          <p:nvPr/>
        </p:nvPicPr>
        <p:blipFill>
          <a:blip r:embed="rId3"/>
          <a:stretch>
            <a:fillRect/>
          </a:stretch>
        </p:blipFill>
        <p:spPr>
          <a:xfrm>
            <a:off x="4473677" y="3462862"/>
            <a:ext cx="6502385" cy="127766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7" y="1365813"/>
            <a:ext cx="838739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5"/>
              </a:rPr>
              <a:t>https://github.com/stringfestdata/rstudio-mar-2022</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Code &gt; Download ZIP</a:t>
            </a:r>
          </a:p>
          <a:p>
            <a:pPr lvl="1"/>
            <a:endParaRPr lang="en-US" sz="2800" dirty="0">
              <a:solidFill>
                <a:srgbClr val="707070"/>
              </a:solidFill>
              <a:latin typeface="Pragmatica" panose="020B0403040502020204" pitchFamily="34" charset="0"/>
            </a:endParaRPr>
          </a:p>
          <a:p>
            <a:pPr lvl="1"/>
            <a:endParaRPr lang="en-US" sz="2800" dirty="0">
              <a:solidFill>
                <a:srgbClr val="707070"/>
              </a:solidFill>
              <a:latin typeface="Pragmatica" panose="020B0403040502020204" pitchFamily="34" charset="0"/>
            </a:endParaRPr>
          </a:p>
          <a:p>
            <a:pPr lvl="1"/>
            <a:r>
              <a:rPr lang="en-US" sz="2800" dirty="0">
                <a:solidFill>
                  <a:srgbClr val="707070"/>
                </a:solidFill>
                <a:latin typeface="Pragmatica" panose="020B0403040502020204" pitchFamily="34" charset="0"/>
              </a:rPr>
              <a:t>Run on the cloud: </a:t>
            </a:r>
          </a:p>
        </p:txBody>
      </p:sp>
    </p:spTree>
    <p:extLst>
      <p:ext uri="{BB962C8B-B14F-4D97-AF65-F5344CB8AC3E}">
        <p14:creationId xmlns:p14="http://schemas.microsoft.com/office/powerpoint/2010/main" val="41416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769441"/>
          </a:xfrm>
          <a:prstGeom prst="rect">
            <a:avLst/>
          </a:prstGeom>
          <a:noFill/>
        </p:spPr>
        <p:txBody>
          <a:bodyPr wrap="square" rtlCol="0">
            <a:spAutoFit/>
          </a:bodyPr>
          <a:lstStyle/>
          <a:p>
            <a:r>
              <a:rPr lang="en-US" sz="44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88331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Become a full-stack analyst</a:t>
            </a:r>
          </a:p>
        </p:txBody>
      </p:sp>
      <p:pic>
        <p:nvPicPr>
          <p:cNvPr id="4" name="Picture 3" descr="Diagram, text&#10;&#10;Description automatically generated">
            <a:extLst>
              <a:ext uri="{FF2B5EF4-FFF2-40B4-BE49-F238E27FC236}">
                <a16:creationId xmlns:a16="http://schemas.microsoft.com/office/drawing/2014/main" id="{69888AE4-E6A5-42EE-8C41-9647CFF76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935" y="1777154"/>
            <a:ext cx="8555449" cy="4024138"/>
          </a:xfrm>
          <a:prstGeom prst="rect">
            <a:avLst/>
          </a:prstGeom>
        </p:spPr>
      </p:pic>
      <p:sp>
        <p:nvSpPr>
          <p:cNvPr id="7" name="TextBox 6">
            <a:extLst>
              <a:ext uri="{FF2B5EF4-FFF2-40B4-BE49-F238E27FC236}">
                <a16:creationId xmlns:a16="http://schemas.microsoft.com/office/drawing/2014/main" id="{CFAB272F-EC83-45BA-935F-DFBF5407D2B6}"/>
              </a:ext>
            </a:extLst>
          </p:cNvPr>
          <p:cNvSpPr txBox="1"/>
          <p:nvPr/>
        </p:nvSpPr>
        <p:spPr>
          <a:xfrm>
            <a:off x="261704" y="6114327"/>
            <a:ext cx="9493446" cy="369332"/>
          </a:xfrm>
          <a:prstGeom prst="rect">
            <a:avLst/>
          </a:prstGeom>
          <a:noFill/>
        </p:spPr>
        <p:txBody>
          <a:bodyPr wrap="square" rtlCol="0">
            <a:spAutoFit/>
          </a:bodyPr>
          <a:lstStyle/>
          <a:p>
            <a:r>
              <a:rPr lang="en-US" dirty="0">
                <a:solidFill>
                  <a:schemeClr val="bg1">
                    <a:lumMod val="50000"/>
                  </a:schemeClr>
                </a:solidFill>
                <a:latin typeface="Pragmatica" pitchFamily="2" charset="0"/>
              </a:rPr>
              <a:t>Mount, George. </a:t>
            </a:r>
            <a:r>
              <a:rPr lang="en-US" i="1" dirty="0">
                <a:solidFill>
                  <a:schemeClr val="bg1">
                    <a:lumMod val="50000"/>
                  </a:schemeClr>
                </a:solidFill>
                <a:latin typeface="Pragmatica" pitchFamily="2" charset="0"/>
              </a:rPr>
              <a:t>Advancing into Analytics: From Excel to Python and R</a:t>
            </a:r>
            <a:r>
              <a:rPr lang="en-US" dirty="0">
                <a:solidFill>
                  <a:schemeClr val="bg1">
                    <a:lumMod val="50000"/>
                  </a:schemeClr>
                </a:solidFill>
                <a:latin typeface="Pragmatica" pitchFamily="2" charset="0"/>
              </a:rPr>
              <a:t>. O’Reilly Media, 2021</a:t>
            </a:r>
            <a:endParaRPr lang="en-US" i="1" dirty="0">
              <a:solidFill>
                <a:schemeClr val="bg1">
                  <a:lumMod val="50000"/>
                </a:schemeClr>
              </a:solidFill>
              <a:latin typeface="Pragmatica" pitchFamily="2" charset="0"/>
            </a:endParaRPr>
          </a:p>
        </p:txBody>
      </p:sp>
    </p:spTree>
    <p:extLst>
      <p:ext uri="{BB962C8B-B14F-4D97-AF65-F5344CB8AC3E}">
        <p14:creationId xmlns:p14="http://schemas.microsoft.com/office/powerpoint/2010/main" val="372963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Where can R help?</a:t>
            </a:r>
          </a:p>
        </p:txBody>
      </p:sp>
    </p:spTree>
    <p:extLst>
      <p:ext uri="{BB962C8B-B14F-4D97-AF65-F5344CB8AC3E}">
        <p14:creationId xmlns:p14="http://schemas.microsoft.com/office/powerpoint/2010/main" val="192298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979521" cy="1015663"/>
          </a:xfrm>
          <a:prstGeom prst="rect">
            <a:avLst/>
          </a:prstGeom>
          <a:noFill/>
        </p:spPr>
        <p:txBody>
          <a:bodyPr wrap="square" rtlCol="0">
            <a:spAutoFit/>
          </a:bodyPr>
          <a:lstStyle/>
          <a:p>
            <a:r>
              <a:rPr lang="en-US" sz="6000" dirty="0">
                <a:latin typeface="Aliens &amp; cows" panose="00000500000000000000" pitchFamily="2" charset="0"/>
              </a:rPr>
              <a:t>Where does R shine vs Excel/</a:t>
            </a:r>
            <a:r>
              <a:rPr lang="en-US" sz="6000" dirty="0" err="1">
                <a:latin typeface="Aliens &amp; cows" panose="00000500000000000000" pitchFamily="2" charset="0"/>
              </a:rPr>
              <a:t>pq</a:t>
            </a:r>
            <a:r>
              <a:rPr lang="en-US" sz="6000" dirty="0">
                <a:latin typeface="Aliens &amp; cows" panose="00000500000000000000" pitchFamily="2" charset="0"/>
              </a:rPr>
              <a:t>?</a:t>
            </a:r>
          </a:p>
        </p:txBody>
      </p:sp>
      <p:sp>
        <p:nvSpPr>
          <p:cNvPr id="3" name="TextBox 2"/>
          <p:cNvSpPr txBox="1"/>
          <p:nvPr/>
        </p:nvSpPr>
        <p:spPr>
          <a:xfrm>
            <a:off x="462987" y="1365813"/>
            <a:ext cx="959541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“Scalable” data visualizations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Groupwise operations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Window functions 🏠</a:t>
            </a:r>
          </a:p>
          <a:p>
            <a:pPr marL="285750" indent="-285750">
              <a:buFont typeface="Arial" panose="020B0604020202020204" pitchFamily="34" charset="0"/>
              <a:buChar char="•"/>
            </a:pPr>
            <a:r>
              <a:rPr lang="en-US" sz="2800" dirty="0">
                <a:solidFill>
                  <a:srgbClr val="707070"/>
                </a:solidFill>
                <a:latin typeface="Pragmatica" panose="020B0403040502020204" pitchFamily="34" charset="0"/>
              </a:rPr>
              <a:t>Robust randomization 🧮</a:t>
            </a:r>
          </a:p>
          <a:p>
            <a:endParaRPr lang="en-US" sz="2800" dirty="0">
              <a:solidFill>
                <a:srgbClr val="707070"/>
              </a:solidFill>
              <a:latin typeface="Pragmatica" panose="020B0403040502020204" pitchFamily="34" charset="0"/>
            </a:endParaRPr>
          </a:p>
        </p:txBody>
      </p:sp>
      <p:pic>
        <p:nvPicPr>
          <p:cNvPr id="2050" name="Picture 2">
            <a:extLst>
              <a:ext uri="{FF2B5EF4-FFF2-40B4-BE49-F238E27FC236}">
                <a16:creationId xmlns:a16="http://schemas.microsoft.com/office/drawing/2014/main" id="{B4F1514A-BAE3-4D98-981A-685ED9685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000" y="2489197"/>
            <a:ext cx="57340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86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714</Words>
  <Application>Microsoft Office PowerPoint</Application>
  <PresentationFormat>Widescreen</PresentationFormat>
  <Paragraphs>84</Paragraphs>
  <Slides>22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Aliens &amp; cows</vt:lpstr>
      <vt:lpstr>Arial</vt:lpstr>
      <vt:lpstr>Calibri</vt:lpstr>
      <vt:lpstr>Calibri Light</vt:lpstr>
      <vt:lpstr>Consolas</vt:lpstr>
      <vt:lpstr>Inter</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cp:lastModifiedBy>
  <cp:revision>96</cp:revision>
  <dcterms:created xsi:type="dcterms:W3CDTF">2019-10-19T21:47:18Z</dcterms:created>
  <dcterms:modified xsi:type="dcterms:W3CDTF">2022-03-04T12:33:33Z</dcterms:modified>
</cp:coreProperties>
</file>